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0"/>
  </p:notesMasterIdLst>
  <p:sldIdLst>
    <p:sldId id="257" r:id="rId3"/>
    <p:sldId id="259" r:id="rId4"/>
    <p:sldId id="258" r:id="rId5"/>
    <p:sldId id="352" r:id="rId6"/>
    <p:sldId id="261" r:id="rId7"/>
    <p:sldId id="353" r:id="rId8"/>
    <p:sldId id="268" r:id="rId9"/>
    <p:sldId id="354" r:id="rId10"/>
    <p:sldId id="355" r:id="rId11"/>
    <p:sldId id="356" r:id="rId12"/>
    <p:sldId id="267" r:id="rId13"/>
    <p:sldId id="275" r:id="rId14"/>
    <p:sldId id="357" r:id="rId15"/>
    <p:sldId id="277" r:id="rId16"/>
    <p:sldId id="358" r:id="rId17"/>
    <p:sldId id="265" r:id="rId18"/>
    <p:sldId id="279" r:id="rId19"/>
    <p:sldId id="359" r:id="rId20"/>
    <p:sldId id="281" r:id="rId21"/>
    <p:sldId id="282" r:id="rId22"/>
    <p:sldId id="361" r:id="rId23"/>
    <p:sldId id="360" r:id="rId24"/>
    <p:sldId id="283" r:id="rId25"/>
    <p:sldId id="284" r:id="rId26"/>
    <p:sldId id="286" r:id="rId27"/>
    <p:sldId id="362" r:id="rId28"/>
    <p:sldId id="287" r:id="rId29"/>
    <p:sldId id="288" r:id="rId30"/>
    <p:sldId id="290" r:id="rId31"/>
    <p:sldId id="337" r:id="rId32"/>
    <p:sldId id="363" r:id="rId33"/>
    <p:sldId id="297" r:id="rId34"/>
    <p:sldId id="343" r:id="rId35"/>
    <p:sldId id="299" r:id="rId36"/>
    <p:sldId id="344" r:id="rId37"/>
    <p:sldId id="350" r:id="rId38"/>
    <p:sldId id="364" r:id="rId39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FFFFFF"/>
    <a:srgbClr val="A3BBC8"/>
    <a:srgbClr val="A3BAC9"/>
    <a:srgbClr val="A2B9C7"/>
    <a:srgbClr val="A5B9CA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00" autoAdjust="0"/>
  </p:normalViewPr>
  <p:slideViewPr>
    <p:cSldViewPr showGuides="1">
      <p:cViewPr varScale="1">
        <p:scale>
          <a:sx n="84" d="100"/>
          <a:sy n="84" d="100"/>
        </p:scale>
        <p:origin x="177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C0AC964-436F-4242-A1B9-98D3DBE50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702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4EDCBB5-4128-466F-A5F5-EC33DAB92428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885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5A9E054-108B-432D-B61B-691921D639A7}" type="slidenum">
              <a:rPr lang="en-US" altLang="en-US" sz="1200" smtClean="0"/>
              <a:pPr/>
              <a:t>17</a:t>
            </a:fld>
            <a:endParaRPr lang="en-US" altLang="en-US" sz="120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195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6B03BA21-E779-4FEC-8D5E-83628717C4EF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17223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0AB47B8-4309-4172-8D3D-19450A922252}" type="slidenum">
              <a:rPr lang="en-US" altLang="en-US" sz="1200" smtClean="0"/>
              <a:pPr/>
              <a:t>20</a:t>
            </a:fld>
            <a:endParaRPr lang="en-US" altLang="en-US" sz="12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721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34B9612-8F20-4C67-B886-5ECCB3B91C9A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Start here 6/21/10</a:t>
            </a:r>
          </a:p>
        </p:txBody>
      </p:sp>
    </p:spTree>
    <p:extLst>
      <p:ext uri="{BB962C8B-B14F-4D97-AF65-F5344CB8AC3E}">
        <p14:creationId xmlns:p14="http://schemas.microsoft.com/office/powerpoint/2010/main" val="162746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F66AF3C-851F-4801-8368-76D1A7D808C5}" type="slidenum">
              <a:rPr lang="en-US" altLang="en-US" sz="1200" smtClean="0"/>
              <a:pPr/>
              <a:t>24</a:t>
            </a:fld>
            <a:endParaRPr lang="en-US" altLang="en-US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566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1638104-9A89-42E4-9CDB-D09069637609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049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26BE9C4-45FA-442F-9A5D-98B9D0A9D9FE}" type="slidenum">
              <a:rPr lang="en-US" altLang="en-US" sz="1200" smtClean="0"/>
              <a:pPr/>
              <a:t>27</a:t>
            </a:fld>
            <a:endParaRPr lang="en-US" altLang="en-US" sz="12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713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CF674CD-1F75-447C-ADEA-E19BC1CC5643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0948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976BF38-9D58-4BA8-BAEF-2D7145107A3B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9766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1E5746F-BEC4-4AAF-B4AE-C87607A269EB}" type="slidenum">
              <a:rPr lang="en-US" altLang="en-US" sz="1200" smtClean="0"/>
              <a:pPr/>
              <a:t>32</a:t>
            </a:fld>
            <a:endParaRPr lang="en-US" altLang="en-US" sz="12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955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8D93C4C-C7A0-4AC7-A490-7E45FB2B3D6F}" type="slidenum">
              <a:rPr lang="en-US" altLang="en-US" sz="1200" smtClean="0"/>
              <a:pPr/>
              <a:t>2</a:t>
            </a:fld>
            <a:endParaRPr lang="en-US" altLang="en-US" sz="1200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24385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2507A1E-E01B-438D-9D72-D3BB6C88D11E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2216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11C51D8-B235-4C73-829A-F7EBF45D2347}" type="slidenum">
              <a:rPr lang="en-US" altLang="en-US" sz="1200" smtClean="0"/>
              <a:pPr/>
              <a:t>34</a:t>
            </a:fld>
            <a:endParaRPr lang="en-US" altLang="en-US" sz="12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993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82255BF-4D47-445A-A36D-0D197D3B7A0F}" type="slidenum">
              <a:rPr lang="en-US" altLang="en-US" sz="1200" smtClean="0"/>
              <a:pPr/>
              <a:t>35</a:t>
            </a:fld>
            <a:endParaRPr lang="en-US" altLang="en-US" sz="12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98771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FDD47F45-7ADC-4314-850F-A6841C7D1583}" type="slidenum">
              <a:rPr lang="en-US" altLang="en-US" sz="1200" smtClean="0"/>
              <a:pPr/>
              <a:t>36</a:t>
            </a:fld>
            <a:endParaRPr lang="en-US" altLang="en-US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530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F37E936-5C0E-4BDA-845B-F4FAB2FFB0D1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53358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2F84E05-69DC-469E-9DF3-917F4D2B0783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8630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0ADF44BD-BEB0-4FE8-A2E3-2E524B7A7B3F}" type="slidenum">
              <a:rPr lang="en-US" altLang="en-US" sz="1200" smtClean="0"/>
              <a:pPr/>
              <a:t>7</a:t>
            </a:fld>
            <a:endParaRPr lang="en-US" altLang="en-US" sz="1200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2615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2BDDF66-ABDD-4A9F-8A37-8B277094BBB2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26352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8D53D36-C443-48D3-AC0E-FFAA47A7E36E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286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AB690FE-8427-4F8A-9CFD-67BE24AEEA99}" type="slidenum">
              <a:rPr lang="en-US" altLang="en-US" sz="1200" smtClean="0"/>
              <a:pPr/>
              <a:t>14</a:t>
            </a:fld>
            <a:endParaRPr lang="en-US" altLang="en-US" sz="120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53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3E42F36-9D10-437E-BAE1-9092BCCB6119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270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8071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357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3929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1919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19591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4145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71273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94708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91421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72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9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12576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92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72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78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52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988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236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0246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257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1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97527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569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0002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4096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9214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5063899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171505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4985" y="3754"/>
              <a:ext cx="77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Intermolecular</a:t>
              </a:r>
            </a:p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Forces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rgbClr val="73738C"/>
                </a:solidFill>
              </a:rPr>
              <a:t>© 2015 Pearson Education, Inc.</a:t>
            </a:r>
            <a:endParaRPr lang="en-US" altLang="en-US" b="1" dirty="0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Chapter 11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/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 Liquids and Intermolecular Forces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endParaRPr lang="en-US" altLang="en-US" sz="3400" b="1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3076" name="Rectangle 11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 smtClean="0"/>
              <a:t>Dipole–Dipole Interactions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2667000"/>
          </a:xfrm>
        </p:spPr>
        <p:txBody>
          <a:bodyPr/>
          <a:lstStyle/>
          <a:p>
            <a:r>
              <a:rPr lang="en-US" altLang="en-US" smtClean="0"/>
              <a:t>Polar molecules have a more positive and a more negative end–a dipole (two poles, </a:t>
            </a:r>
            <a:r>
              <a:rPr lang="el-GR" altLang="en-US" i="1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altLang="en-US" baseline="30000" smtClean="0">
                <a:cs typeface="Times New Roman" pitchFamily="18" charset="0"/>
              </a:rPr>
              <a:t>+</a:t>
            </a:r>
            <a:r>
              <a:rPr lang="en-US" altLang="en-US" smtClean="0">
                <a:cs typeface="Times New Roman" pitchFamily="18" charset="0"/>
              </a:rPr>
              <a:t> and </a:t>
            </a:r>
            <a:r>
              <a:rPr lang="el-GR" altLang="en-US" i="1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baseline="30000" smtClean="0"/>
              <a:t>−</a:t>
            </a:r>
            <a:r>
              <a:rPr lang="en-US" altLang="en-US" smtClean="0">
                <a:cs typeface="Times New Roman" pitchFamily="18" charset="0"/>
              </a:rPr>
              <a:t>).</a:t>
            </a:r>
          </a:p>
          <a:p>
            <a:r>
              <a:rPr lang="en-US" altLang="en-US" smtClean="0">
                <a:cs typeface="Times New Roman" pitchFamily="18" charset="0"/>
              </a:rPr>
              <a:t>The oppositely charged ends attract each other.</a:t>
            </a:r>
            <a:endParaRPr lang="en-US" altLang="en-US" smtClean="0"/>
          </a:p>
        </p:txBody>
      </p:sp>
      <p:pic>
        <p:nvPicPr>
          <p:cNvPr id="5" name="Picture 4" descr="11_07_Figure.jpg"/>
          <p:cNvPicPr>
            <a:picLocks noChangeAspect="1"/>
          </p:cNvPicPr>
          <p:nvPr/>
        </p:nvPicPr>
        <p:blipFill>
          <a:blip r:embed="rId2"/>
          <a:srcRect b="5508"/>
          <a:stretch>
            <a:fillRect/>
          </a:stretch>
        </p:blipFill>
        <p:spPr>
          <a:xfrm>
            <a:off x="1295400" y="3810000"/>
            <a:ext cx="6477000" cy="257923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Dipole–Dipole Interactions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4914900"/>
            <a:ext cx="8534400" cy="1485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mtClean="0"/>
              <a:t>	For molecules of approximately equal mass and size, the more polar the molecule, the higher its boiling point.</a:t>
            </a:r>
          </a:p>
        </p:txBody>
      </p:sp>
      <p:pic>
        <p:nvPicPr>
          <p:cNvPr id="5" name="Picture 4" descr="11_08_Figure.jpg"/>
          <p:cNvPicPr>
            <a:picLocks noChangeAspect="1"/>
          </p:cNvPicPr>
          <p:nvPr/>
        </p:nvPicPr>
        <p:blipFill>
          <a:blip r:embed="rId3"/>
          <a:srcRect b="3640"/>
          <a:stretch>
            <a:fillRect/>
          </a:stretch>
        </p:blipFill>
        <p:spPr>
          <a:xfrm>
            <a:off x="838200" y="1143000"/>
            <a:ext cx="7391400" cy="37036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2057400"/>
          </a:xfrm>
        </p:spPr>
        <p:txBody>
          <a:bodyPr/>
          <a:lstStyle/>
          <a:p>
            <a:pPr eaLnBrk="1" hangingPunct="1"/>
            <a:r>
              <a:rPr lang="en-US" altLang="en-US" smtClean="0"/>
              <a:t>Which Have a Greater Effect:</a:t>
            </a:r>
            <a:br>
              <a:rPr lang="en-US" altLang="en-US" smtClean="0"/>
            </a:br>
            <a:r>
              <a:rPr lang="en-US" altLang="en-US" smtClean="0"/>
              <a:t>Dipole–Dipole Interactions or Dispersion Forces?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3581400"/>
          </a:xfrm>
        </p:spPr>
        <p:txBody>
          <a:bodyPr/>
          <a:lstStyle/>
          <a:p>
            <a:pPr eaLnBrk="1" hangingPunct="1"/>
            <a:r>
              <a:rPr lang="en-US" altLang="en-US" smtClean="0"/>
              <a:t>If two molecules are of comparable size and shape, dipole–dipole interactions will likely be the dominating force.</a:t>
            </a:r>
          </a:p>
          <a:p>
            <a:pPr eaLnBrk="1" hangingPunct="1"/>
            <a:r>
              <a:rPr lang="en-US" altLang="en-US" smtClean="0"/>
              <a:t>If one molecule is much larger than another, dispersion forces will likely determine its physical properties.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mtClean="0"/>
              <a:t>What Does This Graph Show Us?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8575" y="914400"/>
            <a:ext cx="4619625" cy="5486400"/>
          </a:xfrm>
        </p:spPr>
        <p:txBody>
          <a:bodyPr/>
          <a:lstStyle/>
          <a:p>
            <a:r>
              <a:rPr lang="en-US" altLang="en-US" smtClean="0"/>
              <a:t>In a group, the period 3/4/5 elements have higher boiling points as the group member gets larger.</a:t>
            </a:r>
          </a:p>
          <a:p>
            <a:r>
              <a:rPr lang="en-US" altLang="en-US" smtClean="0"/>
              <a:t>What happens with the period 2 elements? For group 4A, the trend is continued. What about for the other groups?</a:t>
            </a:r>
          </a:p>
        </p:txBody>
      </p:sp>
      <p:pic>
        <p:nvPicPr>
          <p:cNvPr id="5" name="Picture 4" descr="11_09_Figure.jpg"/>
          <p:cNvPicPr>
            <a:picLocks noChangeAspect="1"/>
          </p:cNvPicPr>
          <p:nvPr/>
        </p:nvPicPr>
        <p:blipFill>
          <a:blip r:embed="rId2"/>
          <a:srcRect b="2830"/>
          <a:stretch>
            <a:fillRect/>
          </a:stretch>
        </p:blipFill>
        <p:spPr>
          <a:xfrm>
            <a:off x="4724400" y="1143000"/>
            <a:ext cx="4191000" cy="29292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Hydrogen Bonding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14400"/>
            <a:ext cx="5334000" cy="579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dipole–dipole interactions experienced when H is bonded to N, O, or F are unusually strong.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We call these interactions </a:t>
            </a:r>
            <a:r>
              <a:rPr lang="en-US" altLang="en-US" sz="2800" b="1" smtClean="0"/>
              <a:t>hydrogen bonds</a:t>
            </a:r>
            <a:r>
              <a:rPr lang="en-US" altLang="en-US" sz="2800" smtClean="0"/>
              <a:t>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A hydrogen bond is an attraction between a hydrogen atom attached to a highly electronegative atom and a nearby small electronegative atom in another molecule or chemical group.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5" name="Picture 4" descr="11_1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334000" y="1066800"/>
            <a:ext cx="2599416" cy="5181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1143000"/>
          </a:xfrm>
        </p:spPr>
        <p:txBody>
          <a:bodyPr/>
          <a:lstStyle/>
          <a:p>
            <a:r>
              <a:rPr lang="en-US" altLang="en-US" smtClean="0"/>
              <a:t>What Forms Hydrogen Bonds?</a:t>
            </a:r>
          </a:p>
        </p:txBody>
      </p:sp>
      <p:sp>
        <p:nvSpPr>
          <p:cNvPr id="1741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2667000"/>
          </a:xfrm>
        </p:spPr>
        <p:txBody>
          <a:bodyPr/>
          <a:lstStyle/>
          <a:p>
            <a:r>
              <a:rPr lang="en-US" altLang="en-US" smtClean="0"/>
              <a:t>Hydrogen bonding arises in part from the high electronegativity of nitrogen, oxygen, and fluorine.</a:t>
            </a:r>
          </a:p>
          <a:p>
            <a:r>
              <a:rPr lang="en-US" altLang="en-US" smtClean="0"/>
              <a:t>These atoms interact with a nearly bare nucleus (which contains one proton).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4191000"/>
            <a:ext cx="4622800" cy="711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Ion–Dipole Interactions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371600"/>
            <a:ext cx="8839200" cy="1905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Ion–dipole interactions are found in solutions of ions.</a:t>
            </a:r>
          </a:p>
          <a:p>
            <a:pPr eaLnBrk="1" hangingPunct="1"/>
            <a:r>
              <a:rPr lang="en-US" altLang="en-US" sz="2800" smtClean="0"/>
              <a:t>The strength of these forces is what makes it possible for ionic substances to dissolve in polar solvents.</a:t>
            </a:r>
          </a:p>
        </p:txBody>
      </p:sp>
      <p:pic>
        <p:nvPicPr>
          <p:cNvPr id="5" name="Picture 4" descr="11_13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1905000" y="3200400"/>
            <a:ext cx="5513510" cy="3276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Summarizing Intermolecular Forces</a:t>
            </a:r>
          </a:p>
        </p:txBody>
      </p:sp>
      <p:pic>
        <p:nvPicPr>
          <p:cNvPr id="4" name="Picture 3" descr="11_1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676400" y="1318064"/>
            <a:ext cx="5727192" cy="500653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Liquid Properties Affected by Intermolecular Forces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boiling point (previously discussed) and melting point</a:t>
            </a:r>
          </a:p>
          <a:p>
            <a:r>
              <a:rPr lang="en-US" altLang="en-US" smtClean="0"/>
              <a:t>viscosity</a:t>
            </a:r>
          </a:p>
          <a:p>
            <a:r>
              <a:rPr lang="en-US" altLang="en-US" smtClean="0"/>
              <a:t>surface tension</a:t>
            </a:r>
          </a:p>
          <a:p>
            <a:r>
              <a:rPr lang="en-US" altLang="en-US" smtClean="0"/>
              <a:t>capillary action</a:t>
            </a:r>
          </a:p>
          <a:p>
            <a:endParaRPr lang="en-US" altLang="en-US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Viscosity </a:t>
            </a:r>
            <a:r>
              <a:rPr lang="zh-CN" altLang="en-US" dirty="0" smtClean="0"/>
              <a:t>黏滞性</a:t>
            </a:r>
            <a:endParaRPr lang="en-US" altLang="en-US" dirty="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71600"/>
            <a:ext cx="6019800" cy="29337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Resistance of a liquid to flow is called </a:t>
            </a:r>
            <a:r>
              <a:rPr lang="en-US" altLang="en-US" sz="2400" b="1" smtClean="0"/>
              <a:t>viscosity.</a:t>
            </a:r>
          </a:p>
          <a:p>
            <a:pPr eaLnBrk="1" hangingPunct="1"/>
            <a:r>
              <a:rPr lang="en-US" altLang="en-US" sz="2400" smtClean="0"/>
              <a:t>It is related to the ease with which molecules can move past each other.</a:t>
            </a:r>
          </a:p>
          <a:p>
            <a:pPr eaLnBrk="1" hangingPunct="1"/>
            <a:r>
              <a:rPr lang="en-US" altLang="en-US" sz="2400" smtClean="0"/>
              <a:t>Viscosity increases with stronger intermolecular forces and decreases with higher temperature.</a:t>
            </a:r>
          </a:p>
        </p:txBody>
      </p:sp>
      <p:sp>
        <p:nvSpPr>
          <p:cNvPr id="21508" name="Rectangle 17"/>
          <p:cNvSpPr>
            <a:spLocks noChangeArrowheads="1"/>
          </p:cNvSpPr>
          <p:nvPr/>
        </p:nvSpPr>
        <p:spPr bwMode="auto">
          <a:xfrm>
            <a:off x="6096000" y="4191000"/>
            <a:ext cx="1447800" cy="11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7" name="Picture 6" descr="11_17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6647364" y="591751"/>
            <a:ext cx="2469966" cy="3561150"/>
          </a:xfrm>
          <a:prstGeom prst="rect">
            <a:avLst/>
          </a:prstGeom>
        </p:spPr>
      </p:pic>
      <p:pic>
        <p:nvPicPr>
          <p:cNvPr id="8" name="Picture 7" descr="11_05_Table.jpg"/>
          <p:cNvPicPr>
            <a:picLocks noChangeAspect="1"/>
          </p:cNvPicPr>
          <p:nvPr/>
        </p:nvPicPr>
        <p:blipFill>
          <a:blip r:embed="rId4"/>
          <a:srcRect b="5019"/>
          <a:stretch>
            <a:fillRect/>
          </a:stretch>
        </p:blipFill>
        <p:spPr>
          <a:xfrm>
            <a:off x="1905000" y="4267199"/>
            <a:ext cx="5791124" cy="20744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States of Matter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4800600" cy="5029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§"/>
            </a:pPr>
            <a:r>
              <a:rPr lang="en-US" altLang="en-US" sz="2800" smtClean="0"/>
              <a:t>The fundamental difference between states of matter is the strength of the intermolecular forces of attraction.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smtClean="0"/>
              <a:t>Stronger forces bring molecules closer together.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en-US" sz="2800" smtClean="0"/>
              <a:t>Solids and liquids are referred to as the </a:t>
            </a:r>
            <a:r>
              <a:rPr lang="en-US" altLang="en-US" sz="2800" i="1" smtClean="0"/>
              <a:t>condensed phases</a:t>
            </a:r>
            <a:r>
              <a:rPr lang="en-US" altLang="en-US" sz="2800" smtClean="0"/>
              <a:t>.</a:t>
            </a:r>
          </a:p>
        </p:txBody>
      </p:sp>
      <p:sp>
        <p:nvSpPr>
          <p:cNvPr id="4100" name="Rectangle 10"/>
          <p:cNvSpPr>
            <a:spLocks noChangeArrowheads="1"/>
          </p:cNvSpPr>
          <p:nvPr/>
        </p:nvSpPr>
        <p:spPr bwMode="auto">
          <a:xfrm>
            <a:off x="3933825" y="32099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6" name="Picture 5" descr="11_0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876800" y="1524000"/>
            <a:ext cx="4013224" cy="3962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Surface Tension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082675"/>
            <a:ext cx="3810000" cy="3352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Water acts as if it has a “skin” on it due to extra inward forces on its surface. Those forces are called the </a:t>
            </a:r>
            <a:r>
              <a:rPr lang="en-US" altLang="en-US" sz="2800" b="1" smtClean="0"/>
              <a:t>surface tension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1_1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914400" y="1137874"/>
            <a:ext cx="3581400" cy="53391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Cohesion and </a:t>
            </a:r>
            <a:r>
              <a:rPr lang="en-US" altLang="en-US" dirty="0" smtClean="0"/>
              <a:t>Adhesion</a:t>
            </a:r>
            <a:r>
              <a:rPr lang="zh-CN" altLang="en-US" dirty="0" smtClean="0"/>
              <a:t>粘连</a:t>
            </a:r>
            <a:endParaRPr lang="en-US" altLang="en-US" dirty="0" smtClean="0"/>
          </a:p>
        </p:txBody>
      </p:sp>
      <p:sp>
        <p:nvSpPr>
          <p:cNvPr id="23555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altLang="en-US" smtClean="0"/>
              <a:t>Intermolecular forces that bind similar molecules to one another are called </a:t>
            </a:r>
            <a:r>
              <a:rPr lang="en-US" altLang="en-US" i="1" smtClean="0"/>
              <a:t>cohesive forces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Intermolecular forces that bind a substance to a surface are called </a:t>
            </a:r>
            <a:r>
              <a:rPr lang="en-US" altLang="en-US" i="1" smtClean="0"/>
              <a:t>adhesive forces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These forces are important in capillary action.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685800" y="23813"/>
            <a:ext cx="7772400" cy="1143000"/>
          </a:xfrm>
        </p:spPr>
        <p:txBody>
          <a:bodyPr/>
          <a:lstStyle/>
          <a:p>
            <a:r>
              <a:rPr lang="en-US" altLang="en-US" smtClean="0"/>
              <a:t>Capillary Action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4800600" cy="5410200"/>
          </a:xfrm>
        </p:spPr>
        <p:txBody>
          <a:bodyPr/>
          <a:lstStyle/>
          <a:p>
            <a:r>
              <a:rPr lang="en-US" altLang="en-US" sz="2800" dirty="0" smtClean="0"/>
              <a:t>The rise of liquids up </a:t>
            </a:r>
            <a:r>
              <a:rPr lang="en-US" altLang="en-US" sz="2800" dirty="0" smtClean="0">
                <a:solidFill>
                  <a:srgbClr val="007CB2"/>
                </a:solidFill>
              </a:rPr>
              <a:t>narrow</a:t>
            </a:r>
            <a:r>
              <a:rPr lang="en-US" altLang="en-US" sz="2800" dirty="0" smtClean="0"/>
              <a:t> tubes is called </a:t>
            </a:r>
            <a:r>
              <a:rPr lang="en-US" altLang="en-US" sz="2800" b="1" dirty="0" smtClean="0"/>
              <a:t>capillary action</a:t>
            </a:r>
            <a:r>
              <a:rPr lang="en-US" altLang="en-US" sz="2800" dirty="0" smtClean="0"/>
              <a:t>.</a:t>
            </a:r>
          </a:p>
          <a:p>
            <a:r>
              <a:rPr lang="en-US" altLang="en-US" sz="2800" dirty="0" smtClean="0"/>
              <a:t>Adhesive forces attract </a:t>
            </a:r>
            <a:br>
              <a:rPr lang="en-US" altLang="en-US" sz="2800" dirty="0" smtClean="0"/>
            </a:br>
            <a:r>
              <a:rPr lang="en-US" altLang="en-US" sz="2800" dirty="0" smtClean="0"/>
              <a:t>the liquid to the wall of </a:t>
            </a:r>
            <a:br>
              <a:rPr lang="en-US" altLang="en-US" sz="2800" dirty="0" smtClean="0"/>
            </a:br>
            <a:r>
              <a:rPr lang="en-US" altLang="en-US" sz="2800" dirty="0" smtClean="0"/>
              <a:t>the tube.</a:t>
            </a:r>
          </a:p>
          <a:p>
            <a:r>
              <a:rPr lang="en-US" altLang="en-US" sz="2800" dirty="0" smtClean="0"/>
              <a:t>Cohesive forces attract </a:t>
            </a:r>
            <a:br>
              <a:rPr lang="en-US" altLang="en-US" sz="2800" dirty="0" smtClean="0"/>
            </a:br>
            <a:r>
              <a:rPr lang="en-US" altLang="en-US" sz="2800" dirty="0" smtClean="0"/>
              <a:t>the liquid to itself.</a:t>
            </a:r>
          </a:p>
          <a:p>
            <a:r>
              <a:rPr lang="en-US" altLang="en-US" sz="2800" dirty="0" smtClean="0"/>
              <a:t>Water has stronger adhesive forces with glass; mercury has stronger cohesive forces with itself.</a:t>
            </a:r>
          </a:p>
        </p:txBody>
      </p:sp>
      <p:pic>
        <p:nvPicPr>
          <p:cNvPr id="6" name="Picture 5" descr="11_19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4572000" y="1219200"/>
            <a:ext cx="4318618" cy="353448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Phase Changes</a:t>
            </a:r>
          </a:p>
        </p:txBody>
      </p:sp>
      <p:sp>
        <p:nvSpPr>
          <p:cNvPr id="25603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4191000" cy="5257800"/>
          </a:xfrm>
        </p:spPr>
        <p:txBody>
          <a:bodyPr/>
          <a:lstStyle/>
          <a:p>
            <a:r>
              <a:rPr lang="en-US" altLang="en-US" sz="2800" smtClean="0"/>
              <a:t>Conversion from one state of matter to another is called a </a:t>
            </a:r>
            <a:r>
              <a:rPr lang="en-US" altLang="en-US" sz="2800" b="1" smtClean="0"/>
              <a:t>phase change</a:t>
            </a:r>
            <a:r>
              <a:rPr lang="en-US" altLang="en-US" sz="2800" smtClean="0"/>
              <a:t>.</a:t>
            </a:r>
          </a:p>
          <a:p>
            <a:r>
              <a:rPr lang="en-US" altLang="en-US" sz="2800" smtClean="0"/>
              <a:t>Energy is either added or released in a phase change.</a:t>
            </a:r>
          </a:p>
          <a:p>
            <a:r>
              <a:rPr lang="en-US" altLang="en-US" sz="2800" smtClean="0"/>
              <a:t>Phase changes:  melting/freezing, vaporizing/condensing, subliming/depositing.</a:t>
            </a:r>
          </a:p>
        </p:txBody>
      </p:sp>
      <p:pic>
        <p:nvPicPr>
          <p:cNvPr id="5" name="Picture 4" descr="11_2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343588" y="1219200"/>
            <a:ext cx="4566353" cy="4114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Energy Change &amp; Change of State</a:t>
            </a:r>
          </a:p>
        </p:txBody>
      </p:sp>
      <p:sp>
        <p:nvSpPr>
          <p:cNvPr id="266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914400"/>
            <a:ext cx="8839200" cy="2744788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b="1" smtClean="0"/>
              <a:t>heat of fusion</a:t>
            </a:r>
            <a:r>
              <a:rPr lang="en-US" altLang="en-US" sz="2800" smtClean="0"/>
              <a:t> is the energy required to change a solid at its melting point to a liquid.</a:t>
            </a:r>
          </a:p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b="1" smtClean="0"/>
              <a:t>heat of vaporization</a:t>
            </a:r>
            <a:r>
              <a:rPr lang="en-US" altLang="en-US" sz="2800" smtClean="0"/>
              <a:t> is the energy required to change a liquid at its boiling point to a gas.</a:t>
            </a:r>
          </a:p>
          <a:p>
            <a:pPr eaLnBrk="1" hangingPunct="1"/>
            <a:r>
              <a:rPr lang="en-US" altLang="en-US" sz="2800" smtClean="0"/>
              <a:t>The </a:t>
            </a:r>
            <a:r>
              <a:rPr lang="en-US" altLang="en-US" sz="2800" b="1" smtClean="0"/>
              <a:t>heat of sublimation</a:t>
            </a:r>
            <a:r>
              <a:rPr lang="en-US" altLang="en-US" sz="2800" smtClean="0"/>
              <a:t> is the energy required to change a solid directly to a gas.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5" name="Picture 4" descr="11_21_Figure.jpg"/>
          <p:cNvPicPr>
            <a:picLocks noChangeAspect="1"/>
          </p:cNvPicPr>
          <p:nvPr/>
        </p:nvPicPr>
        <p:blipFill>
          <a:blip r:embed="rId3"/>
          <a:srcRect b="3887"/>
          <a:stretch>
            <a:fillRect/>
          </a:stretch>
        </p:blipFill>
        <p:spPr>
          <a:xfrm>
            <a:off x="1981200" y="3733800"/>
            <a:ext cx="5257800" cy="273969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38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Heating Curves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143000"/>
            <a:ext cx="4495800" cy="5029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 plot of temperature vs. heat added is called a </a:t>
            </a:r>
            <a:r>
              <a:rPr lang="en-US" altLang="en-US" sz="2800" b="1" smtClean="0"/>
              <a:t>heating </a:t>
            </a:r>
            <a:r>
              <a:rPr lang="en-US" altLang="en-US" sz="2800" smtClean="0"/>
              <a:t>curve.</a:t>
            </a:r>
          </a:p>
          <a:p>
            <a:pPr eaLnBrk="1" hangingPunct="1"/>
            <a:r>
              <a:rPr lang="en-US" altLang="en-US" sz="2800" smtClean="0"/>
              <a:t>Within a phase, heat is the product of specific heat, sample mass, and temperature change.</a:t>
            </a:r>
          </a:p>
          <a:p>
            <a:pPr eaLnBrk="1" hangingPunct="1"/>
            <a:r>
              <a:rPr lang="en-US" altLang="en-US" sz="2800" smtClean="0"/>
              <a:t>The temperature of the substance does not rise during a phase change.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200025" y="5715000"/>
            <a:ext cx="78771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marL="342900" indent="-342900">
              <a:buFontTx/>
              <a:buChar char="•"/>
            </a:pPr>
            <a:r>
              <a:rPr lang="en-US" altLang="en-US" sz="2800"/>
              <a:t>For the phase changes, the product of mass and the heat of fusion of vaporization is heat.</a:t>
            </a:r>
          </a:p>
        </p:txBody>
      </p:sp>
      <p:pic>
        <p:nvPicPr>
          <p:cNvPr id="6" name="Picture 5" descr="11_22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1295400"/>
            <a:ext cx="4191000" cy="375726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Supercritical Fluids</a:t>
            </a:r>
          </a:p>
        </p:txBody>
      </p:sp>
      <p:sp>
        <p:nvSpPr>
          <p:cNvPr id="28675" name="Content Placeholder 5"/>
          <p:cNvSpPr>
            <a:spLocks noGrp="1"/>
          </p:cNvSpPr>
          <p:nvPr>
            <p:ph idx="1"/>
          </p:nvPr>
        </p:nvSpPr>
        <p:spPr>
          <a:xfrm>
            <a:off x="0" y="838200"/>
            <a:ext cx="5029200" cy="5791200"/>
          </a:xfrm>
        </p:spPr>
        <p:txBody>
          <a:bodyPr/>
          <a:lstStyle/>
          <a:p>
            <a:r>
              <a:rPr lang="en-US" altLang="en-US" sz="2800" smtClean="0"/>
              <a:t>Gases liquefies when pressure is applied.</a:t>
            </a:r>
          </a:p>
          <a:p>
            <a:pPr>
              <a:spcBef>
                <a:spcPts val="400"/>
              </a:spcBef>
            </a:pPr>
            <a:r>
              <a:rPr lang="en-US" altLang="en-US" sz="2800" smtClean="0"/>
              <a:t>The temperature beyond which a gas </a:t>
            </a:r>
            <a:r>
              <a:rPr lang="en-US" altLang="en-US" sz="2800" i="1" smtClean="0"/>
              <a:t>cannot</a:t>
            </a:r>
            <a:r>
              <a:rPr lang="en-US" altLang="en-US" sz="2800" smtClean="0"/>
              <a:t> be compressed is called its </a:t>
            </a:r>
            <a:r>
              <a:rPr lang="en-US" altLang="en-US" sz="2800" b="1" smtClean="0"/>
              <a:t>critical temperature</a:t>
            </a:r>
            <a:r>
              <a:rPr lang="en-US" altLang="en-US" sz="2800" smtClean="0"/>
              <a:t>. </a:t>
            </a:r>
            <a:br>
              <a:rPr lang="en-US" altLang="en-US" sz="2800" smtClean="0"/>
            </a:br>
            <a:r>
              <a:rPr lang="en-US" altLang="en-US" sz="2800" smtClean="0"/>
              <a:t>The pressure needed to compress the liquid at critical temperature is </a:t>
            </a:r>
            <a:br>
              <a:rPr lang="en-US" altLang="en-US" sz="2800" smtClean="0"/>
            </a:br>
            <a:r>
              <a:rPr lang="en-US" altLang="en-US" sz="2800" smtClean="0"/>
              <a:t>called </a:t>
            </a:r>
            <a:r>
              <a:rPr lang="en-US" altLang="en-US" sz="2800" b="1" smtClean="0"/>
              <a:t>critical pressure</a:t>
            </a:r>
            <a:r>
              <a:rPr lang="en-US" altLang="en-US" sz="2800" smtClean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800" smtClean="0"/>
              <a:t>The state beyond this temperature is called a </a:t>
            </a:r>
            <a:r>
              <a:rPr lang="en-US" altLang="en-US" sz="2800" b="1" smtClean="0"/>
              <a:t>supercritical fluid</a:t>
            </a:r>
            <a:r>
              <a:rPr lang="en-US" altLang="en-US" sz="2800" smtClean="0"/>
              <a:t>.</a:t>
            </a:r>
          </a:p>
          <a:p>
            <a:endParaRPr lang="en-US" altLang="en-US" smtClean="0"/>
          </a:p>
        </p:txBody>
      </p:sp>
      <p:pic>
        <p:nvPicPr>
          <p:cNvPr id="5" name="Picture 4" descr="11_06_Table.jpg"/>
          <p:cNvPicPr>
            <a:picLocks noChangeAspect="1"/>
          </p:cNvPicPr>
          <p:nvPr/>
        </p:nvPicPr>
        <p:blipFill>
          <a:blip r:embed="rId2"/>
          <a:srcRect b="3144"/>
          <a:stretch>
            <a:fillRect/>
          </a:stretch>
        </p:blipFill>
        <p:spPr>
          <a:xfrm>
            <a:off x="4648200" y="1981200"/>
            <a:ext cx="4233428" cy="242212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smtClean="0"/>
              <a:t>Vapor Pressure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0600"/>
            <a:ext cx="4419600" cy="5105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At any temperature, some liquid molecules have enough energy to escape the surface and become a gas.</a:t>
            </a:r>
          </a:p>
          <a:p>
            <a:pPr eaLnBrk="1" hangingPunct="1"/>
            <a:r>
              <a:rPr lang="en-US" altLang="en-US" sz="2800" smtClean="0"/>
              <a:t>As the temperature rises, the fraction of molecules that have enough energy to break free increases.</a:t>
            </a:r>
          </a:p>
        </p:txBody>
      </p:sp>
      <p:pic>
        <p:nvPicPr>
          <p:cNvPr id="5" name="Picture 4" descr="11_24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572000" y="1219200"/>
            <a:ext cx="4351327" cy="4038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Vapor Pressure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1143000"/>
            <a:ext cx="3810000" cy="4953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As more molecules escape the liquid, the pressure they exert increases.</a:t>
            </a:r>
          </a:p>
          <a:p>
            <a:pPr eaLnBrk="1" hangingPunct="1"/>
            <a:r>
              <a:rPr lang="en-US" altLang="en-US" sz="2800" smtClean="0"/>
              <a:t>The liquid and vapor reach a state of dynamic equilibrium:  liquid molecules evaporate and vapor molecules condense </a:t>
            </a:r>
            <a:r>
              <a:rPr lang="en-US" altLang="en-US" sz="2800" i="1" smtClean="0"/>
              <a:t>at the same rate</a:t>
            </a:r>
            <a:r>
              <a:rPr lang="en-US" altLang="en-US" sz="2800" smtClean="0"/>
              <a:t>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5" name="Picture 4" descr="11_23_Figure.jpg"/>
          <p:cNvPicPr>
            <a:picLocks noChangeAspect="1"/>
          </p:cNvPicPr>
          <p:nvPr/>
        </p:nvPicPr>
        <p:blipFill>
          <a:blip r:embed="rId3"/>
          <a:srcRect b="4128"/>
          <a:stretch>
            <a:fillRect/>
          </a:stretch>
        </p:blipFill>
        <p:spPr>
          <a:xfrm>
            <a:off x="304800" y="1752601"/>
            <a:ext cx="4648200" cy="27756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4038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</a:t>
            </a:r>
            <a:r>
              <a:rPr lang="en-US" altLang="en-US" sz="2800" b="1" smtClean="0"/>
              <a:t>boiling point</a:t>
            </a:r>
            <a:r>
              <a:rPr lang="en-US" altLang="en-US" sz="2800" smtClean="0"/>
              <a:t> of a liquid is the temperature at which its vapor pressure equals atmospheric pressure.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</a:t>
            </a:r>
            <a:r>
              <a:rPr lang="en-US" altLang="en-US" sz="2800" b="1" smtClean="0"/>
              <a:t>normal boiling point</a:t>
            </a:r>
            <a:r>
              <a:rPr lang="en-US" altLang="en-US" sz="2800" smtClean="0"/>
              <a:t> is the temperature at which its vapor pressure is 760 torr.</a:t>
            </a:r>
          </a:p>
        </p:txBody>
      </p:sp>
      <p:pic>
        <p:nvPicPr>
          <p:cNvPr id="5" name="Picture 4" descr="11_25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495800" y="1447799"/>
            <a:ext cx="4343400" cy="414078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Differences in the</a:t>
            </a:r>
            <a:br>
              <a:rPr lang="en-US" altLang="en-US" smtClean="0"/>
            </a:br>
            <a:r>
              <a:rPr lang="en-US" altLang="en-US" smtClean="0"/>
              <a:t>States of Matter</a:t>
            </a:r>
          </a:p>
        </p:txBody>
      </p:sp>
      <p:pic>
        <p:nvPicPr>
          <p:cNvPr id="4" name="Picture 3" descr="11_01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913326" y="1676400"/>
            <a:ext cx="5325674" cy="457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Vapor Pressure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318000" y="1143000"/>
            <a:ext cx="4673600" cy="3657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natural log of the vapor pressure of a liquid is inversely proportional to its temperature.</a:t>
            </a:r>
          </a:p>
          <a:p>
            <a:pPr eaLnBrk="1" hangingPunct="1"/>
            <a:r>
              <a:rPr lang="en-US" altLang="en-US" sz="2800" smtClean="0"/>
              <a:t>This relationship is quantified in the </a:t>
            </a:r>
            <a:r>
              <a:rPr lang="en-US" altLang="en-US" sz="2800" b="1" smtClean="0"/>
              <a:t>Clausius–Clapeyron equation</a:t>
            </a:r>
            <a:r>
              <a:rPr lang="en-US" altLang="en-US" sz="2800" smtClean="0"/>
              <a:t>.</a:t>
            </a:r>
          </a:p>
        </p:txBody>
      </p:sp>
      <p:pic>
        <p:nvPicPr>
          <p:cNvPr id="6" name="Picture 5" descr="11_2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81000" y="1447800"/>
            <a:ext cx="3808769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953000"/>
            <a:ext cx="2871470" cy="79121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Phase Diagram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305800" cy="2362200"/>
          </a:xfrm>
        </p:spPr>
        <p:txBody>
          <a:bodyPr/>
          <a:lstStyle/>
          <a:p>
            <a:r>
              <a:rPr lang="en-US" altLang="en-US" sz="2800" smtClean="0"/>
              <a:t>A </a:t>
            </a:r>
            <a:r>
              <a:rPr lang="en-US" altLang="en-US" sz="2800" b="1" smtClean="0"/>
              <a:t>phase diagram</a:t>
            </a:r>
            <a:r>
              <a:rPr lang="en-US" altLang="en-US" sz="2800" smtClean="0"/>
              <a:t> is a graph of pressure vs. temperature for a substance. It shows</a:t>
            </a:r>
          </a:p>
          <a:p>
            <a:pPr lvl="1"/>
            <a:r>
              <a:rPr lang="en-US" altLang="en-US" sz="2400" smtClean="0"/>
              <a:t>melting, boiling, and sublimation points at different pressures.</a:t>
            </a:r>
          </a:p>
          <a:p>
            <a:pPr lvl="1"/>
            <a:r>
              <a:rPr lang="en-US" altLang="en-US" sz="2400" smtClean="0"/>
              <a:t>the triple point and critical point.</a:t>
            </a:r>
          </a:p>
        </p:txBody>
      </p:sp>
      <p:pic>
        <p:nvPicPr>
          <p:cNvPr id="5" name="Picture 4" descr="11_27_Figure.jpg"/>
          <p:cNvPicPr>
            <a:picLocks noChangeAspect="1"/>
          </p:cNvPicPr>
          <p:nvPr/>
        </p:nvPicPr>
        <p:blipFill>
          <a:blip r:embed="rId2"/>
          <a:srcRect b="4268"/>
          <a:stretch>
            <a:fillRect/>
          </a:stretch>
        </p:blipFill>
        <p:spPr>
          <a:xfrm>
            <a:off x="762000" y="3200400"/>
            <a:ext cx="7134650" cy="3200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Phase Diagram of Water</a:t>
            </a:r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981200"/>
            <a:ext cx="45720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Note the high critical temperature and critical pressure.</a:t>
            </a:r>
          </a:p>
          <a:p>
            <a:pPr lvl="1" eaLnBrk="1" hangingPunct="1"/>
            <a:r>
              <a:rPr lang="en-US" altLang="en-US" sz="2400" smtClean="0"/>
              <a:t>These are due to the strong van der Waals forces between water molecules.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"/>
          <a:stretch/>
        </p:blipFill>
        <p:spPr>
          <a:xfrm>
            <a:off x="228600" y="1905000"/>
            <a:ext cx="4006729" cy="32918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Phase Diagram of Water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267200" y="1909763"/>
            <a:ext cx="4724400" cy="4186237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Unusual feature for water: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The slope of the solid–   liquid line is negative.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800" smtClean="0"/>
              <a:t>This means that as the pressure is increased, the melting point decreases.</a:t>
            </a:r>
          </a:p>
        </p:txBody>
      </p:sp>
      <p:pic>
        <p:nvPicPr>
          <p:cNvPr id="5" name="Picture 4" descr="11_28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52400" y="1752600"/>
            <a:ext cx="4064773" cy="3352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Phase Diagram of Carbon Dioxide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41148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Unusual features for carbon dioxide: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cannot exist in the liquid state at pressures below </a:t>
            </a:r>
            <a:br>
              <a:rPr lang="en-US" altLang="en-US" sz="2800" smtClean="0"/>
            </a:br>
            <a:r>
              <a:rPr lang="en-US" altLang="en-US" sz="2800" smtClean="0"/>
              <a:t>5.11 atm (triple point)</a:t>
            </a:r>
          </a:p>
          <a:p>
            <a:pPr eaLnBrk="1" hangingPunct="1">
              <a:buFont typeface="Wingdings" pitchFamily="2" charset="2"/>
              <a:buChar char="ü"/>
            </a:pPr>
            <a:r>
              <a:rPr lang="en-US" altLang="en-US" sz="2800" smtClean="0"/>
              <a:t>CO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 sublimes at normal pressures.</a:t>
            </a:r>
          </a:p>
        </p:txBody>
      </p:sp>
      <p:pic>
        <p:nvPicPr>
          <p:cNvPr id="6" name="Picture 5" descr="11_2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495800" y="1447800"/>
            <a:ext cx="4373272" cy="426982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114800" y="3581400"/>
            <a:ext cx="2209800" cy="685800"/>
          </a:xfrm>
          <a:prstGeom prst="straightConnector1">
            <a:avLst/>
          </a:prstGeom>
          <a:solidFill>
            <a:schemeClr val="bg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4114800" y="3657600"/>
            <a:ext cx="2209800" cy="609600"/>
          </a:xfrm>
          <a:prstGeom prst="straightConnector1">
            <a:avLst/>
          </a:prstGeom>
          <a:solidFill>
            <a:schemeClr val="bg1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5181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Liquid Crystals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20872" y="2971800"/>
            <a:ext cx="8365928" cy="2971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Some substances do not go directly from the solid state to the liquid state.</a:t>
            </a:r>
          </a:p>
          <a:p>
            <a:pPr eaLnBrk="1" hangingPunct="1"/>
            <a:r>
              <a:rPr lang="en-US" altLang="en-US" sz="2800" smtClean="0"/>
              <a:t>In this intermediate state, liquid crystals have some traits of solids and some of liquids.</a:t>
            </a:r>
          </a:p>
          <a:p>
            <a:pPr eaLnBrk="1" hangingPunct="1"/>
            <a:r>
              <a:rPr lang="en-US" altLang="en-US" sz="2800" smtClean="0"/>
              <a:t>Molecules in liquid crystals have some degree </a:t>
            </a:r>
            <a:br>
              <a:rPr lang="en-US" altLang="en-US" sz="2800" smtClean="0"/>
            </a:br>
            <a:r>
              <a:rPr lang="en-US" altLang="en-US" sz="2800" smtClean="0"/>
              <a:t>of order.</a:t>
            </a:r>
          </a:p>
        </p:txBody>
      </p:sp>
      <p:pic>
        <p:nvPicPr>
          <p:cNvPr id="5" name="Picture 4" descr="11_31_Figure.jpg"/>
          <p:cNvPicPr>
            <a:picLocks noChangeAspect="1"/>
          </p:cNvPicPr>
          <p:nvPr/>
        </p:nvPicPr>
        <p:blipFill>
          <a:blip r:embed="rId3"/>
          <a:srcRect b="2965"/>
          <a:stretch>
            <a:fillRect/>
          </a:stretch>
        </p:blipFill>
        <p:spPr>
          <a:xfrm>
            <a:off x="4778572" y="228600"/>
            <a:ext cx="4136827" cy="2514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85725"/>
            <a:ext cx="3352800" cy="1590675"/>
          </a:xfrm>
        </p:spPr>
        <p:txBody>
          <a:bodyPr/>
          <a:lstStyle/>
          <a:p>
            <a:pPr eaLnBrk="1" hangingPunct="1"/>
            <a:r>
              <a:rPr lang="en-US" altLang="en-US" smtClean="0"/>
              <a:t>Liquid Crystals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77800" y="2116138"/>
            <a:ext cx="8509000" cy="359886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In </a:t>
            </a:r>
            <a:r>
              <a:rPr lang="en-US" altLang="en-US" sz="2800" b="1" smtClean="0"/>
              <a:t>nematic liquid </a:t>
            </a:r>
            <a:br>
              <a:rPr lang="en-US" altLang="en-US" sz="2800" b="1" smtClean="0"/>
            </a:br>
            <a:r>
              <a:rPr lang="en-US" altLang="en-US" sz="2800" b="1" smtClean="0"/>
              <a:t>crystals</a:t>
            </a:r>
            <a:r>
              <a:rPr lang="en-US" altLang="en-US" sz="2800" smtClean="0"/>
              <a:t>, molecules</a:t>
            </a:r>
            <a:br>
              <a:rPr lang="en-US" altLang="en-US" sz="2800" smtClean="0"/>
            </a:br>
            <a:r>
              <a:rPr lang="en-US" altLang="en-US" sz="2800" smtClean="0"/>
              <a:t>are only ordered in </a:t>
            </a:r>
            <a:br>
              <a:rPr lang="en-US" altLang="en-US" sz="2800" smtClean="0"/>
            </a:br>
            <a:r>
              <a:rPr lang="en-US" altLang="en-US" sz="2800" smtClean="0"/>
              <a:t>one dimension, along the long axis.</a:t>
            </a:r>
          </a:p>
          <a:p>
            <a:r>
              <a:rPr lang="en-US" altLang="en-US" sz="2800"/>
              <a:t>In </a:t>
            </a:r>
            <a:r>
              <a:rPr lang="en-US" altLang="en-US" sz="2800" b="1"/>
              <a:t>smectic liquid crystals</a:t>
            </a:r>
            <a:r>
              <a:rPr lang="en-US" altLang="en-US" sz="2800"/>
              <a:t>, molecules are </a:t>
            </a:r>
            <a:r>
              <a:rPr lang="en-US" altLang="en-US" sz="2800" smtClean="0"/>
              <a:t/>
            </a:r>
            <a:br>
              <a:rPr lang="en-US" altLang="en-US" sz="2800" smtClean="0"/>
            </a:br>
            <a:r>
              <a:rPr lang="en-US" altLang="en-US" sz="2800" smtClean="0"/>
              <a:t>ordered </a:t>
            </a:r>
            <a:r>
              <a:rPr lang="en-US" altLang="en-US" sz="2800"/>
              <a:t>in two dimensions, along the long axis and in layers.</a:t>
            </a:r>
          </a:p>
          <a:p>
            <a:r>
              <a:rPr lang="en-US" altLang="en-US" sz="2800"/>
              <a:t>In </a:t>
            </a:r>
            <a:r>
              <a:rPr lang="en-US" altLang="en-US" sz="2800" b="1"/>
              <a:t>cholesteryic liquid crystals</a:t>
            </a:r>
            <a:r>
              <a:rPr lang="en-US" altLang="en-US" sz="2800"/>
              <a:t>, nematic-like crystals are layered at angles to each other</a:t>
            </a:r>
            <a:r>
              <a:rPr lang="en-US" altLang="en-US" sz="2800" smtClean="0"/>
              <a:t>.</a:t>
            </a:r>
          </a:p>
        </p:txBody>
      </p:sp>
      <p:sp>
        <p:nvSpPr>
          <p:cNvPr id="38916" name="TextBox 1"/>
          <p:cNvSpPr txBox="1">
            <a:spLocks noChangeArrowheads="1"/>
          </p:cNvSpPr>
          <p:nvPr/>
        </p:nvSpPr>
        <p:spPr bwMode="auto">
          <a:xfrm>
            <a:off x="152400" y="3505200"/>
            <a:ext cx="8807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marL="342900" indent="-342900">
              <a:buFontTx/>
              <a:buChar char="•"/>
            </a:pPr>
            <a:endParaRPr lang="en-US" altLang="en-US" sz="2800"/>
          </a:p>
        </p:txBody>
      </p:sp>
      <p:pic>
        <p:nvPicPr>
          <p:cNvPr id="7" name="Picture 6" descr="11_32_Figure.jpg"/>
          <p:cNvPicPr>
            <a:picLocks noChangeAspect="1"/>
          </p:cNvPicPr>
          <p:nvPr/>
        </p:nvPicPr>
        <p:blipFill>
          <a:blip r:embed="rId3"/>
          <a:srcRect b="4545"/>
          <a:stretch>
            <a:fillRect/>
          </a:stretch>
        </p:blipFill>
        <p:spPr>
          <a:xfrm>
            <a:off x="3962400" y="609600"/>
            <a:ext cx="5029200" cy="24517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4-(trans-4-Amylcyclohexyl)benzonitr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" y="1371600"/>
            <a:ext cx="511579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43000" y="9909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46120"/>
            <a:ext cx="1229437" cy="3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',3,4,5-Tetrafluoro-4''-propyl-1,1':4',1''-terpheny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6600"/>
            <a:ext cx="562401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295400" y="3048000"/>
            <a:ext cx="1600200" cy="7262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76992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Which State of Matter?</a:t>
            </a:r>
          </a:p>
        </p:txBody>
      </p:sp>
      <p:sp>
        <p:nvSpPr>
          <p:cNvPr id="6147" name="Content Placeholder 5"/>
          <p:cNvSpPr>
            <a:spLocks noGrp="1"/>
          </p:cNvSpPr>
          <p:nvPr>
            <p:ph idx="1"/>
          </p:nvPr>
        </p:nvSpPr>
        <p:spPr>
          <a:xfrm>
            <a:off x="685800" y="1295400"/>
            <a:ext cx="4343400" cy="4800600"/>
          </a:xfrm>
        </p:spPr>
        <p:txBody>
          <a:bodyPr/>
          <a:lstStyle/>
          <a:p>
            <a:r>
              <a:rPr lang="en-US" altLang="en-US" smtClean="0"/>
              <a:t>The answer to this question largely relies on the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mtClean="0"/>
              <a:t>balance between the kinetic energies of the particles.</a:t>
            </a:r>
          </a:p>
          <a:p>
            <a:pPr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smtClean="0"/>
              <a:t>interparticle energies of attraction.</a:t>
            </a:r>
          </a:p>
        </p:txBody>
      </p:sp>
      <p:pic>
        <p:nvPicPr>
          <p:cNvPr id="5" name="Picture 4" descr="11_02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326795" y="1480456"/>
            <a:ext cx="3622850" cy="274320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Intermolecular Forces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0813" y="3581400"/>
            <a:ext cx="8915400" cy="2644775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attractions between molecules are not nearly as strong as the intramolecular attractions (bonds) that hold compounds together.</a:t>
            </a:r>
          </a:p>
          <a:p>
            <a:pPr eaLnBrk="1" hangingPunct="1"/>
            <a:r>
              <a:rPr lang="en-US" altLang="en-US" sz="2800" smtClean="0"/>
              <a:t>Many physical properties reflect intermolecular forces, like boiling points, melting points, viscosity, surface tension, and capillary action.</a:t>
            </a:r>
          </a:p>
        </p:txBody>
      </p:sp>
      <p:pic>
        <p:nvPicPr>
          <p:cNvPr id="5" name="Picture 4" descr="11_03_Figure.jpg"/>
          <p:cNvPicPr>
            <a:picLocks noChangeAspect="1"/>
          </p:cNvPicPr>
          <p:nvPr/>
        </p:nvPicPr>
        <p:blipFill>
          <a:blip r:embed="rId3"/>
          <a:srcRect b="3450"/>
          <a:stretch>
            <a:fillRect/>
          </a:stretch>
        </p:blipFill>
        <p:spPr>
          <a:xfrm>
            <a:off x="2590800" y="990600"/>
            <a:ext cx="3993693" cy="2514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r>
              <a:rPr lang="en-US" altLang="en-US" smtClean="0"/>
              <a:t>Types of Intermolecular Force</a:t>
            </a:r>
          </a:p>
        </p:txBody>
      </p:sp>
      <p:sp>
        <p:nvSpPr>
          <p:cNvPr id="8195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5105400"/>
          </a:xfrm>
        </p:spPr>
        <p:txBody>
          <a:bodyPr/>
          <a:lstStyle/>
          <a:p>
            <a:r>
              <a:rPr lang="en-US" altLang="en-US" smtClean="0"/>
              <a:t>Weakest to strongest forces: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mtClean="0"/>
              <a:t>dispersion forces (or London dispersion forces)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mtClean="0"/>
              <a:t>dipole–dipole forces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mtClean="0"/>
              <a:t>hydrogen bonding (a special dipole–dipole force)</a:t>
            </a:r>
          </a:p>
          <a:p>
            <a:pPr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mtClean="0"/>
              <a:t>ion–dipole forces</a:t>
            </a:r>
          </a:p>
          <a:p>
            <a:pPr>
              <a:buClr>
                <a:srgbClr val="C00000"/>
              </a:buClr>
              <a:buFont typeface="Courier New" pitchFamily="49" charset="0"/>
              <a:buChar char="o"/>
            </a:pPr>
            <a:r>
              <a:rPr lang="en-US" altLang="en-US" smtClean="0"/>
              <a:t>Note: The first two types are also referred to collectively as </a:t>
            </a:r>
            <a:r>
              <a:rPr lang="en-US" altLang="en-US" i="1" smtClean="0"/>
              <a:t>van der Waals forces</a:t>
            </a:r>
            <a:r>
              <a:rPr lang="en-US" altLang="en-US" smtClean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ChangeArrowheads="1"/>
          </p:cNvSpPr>
          <p:nvPr/>
        </p:nvSpPr>
        <p:spPr bwMode="auto">
          <a:xfrm>
            <a:off x="3962400" y="3429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2590800" y="1905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0" name="Oval 8"/>
          <p:cNvSpPr>
            <a:spLocks noChangeArrowheads="1"/>
          </p:cNvSpPr>
          <p:nvPr/>
        </p:nvSpPr>
        <p:spPr bwMode="auto">
          <a:xfrm>
            <a:off x="2495550" y="2409825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1" name="Oval 9"/>
          <p:cNvSpPr>
            <a:spLocks noChangeArrowheads="1"/>
          </p:cNvSpPr>
          <p:nvPr/>
        </p:nvSpPr>
        <p:spPr bwMode="auto">
          <a:xfrm>
            <a:off x="2481263" y="2986088"/>
            <a:ext cx="304800" cy="1524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222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Dispersion Forces</a:t>
            </a:r>
          </a:p>
        </p:txBody>
      </p:sp>
      <p:sp>
        <p:nvSpPr>
          <p:cNvPr id="9223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763000" cy="20716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figure below shows how a nonpolar particle </a:t>
            </a:r>
            <a:br>
              <a:rPr lang="en-US" altLang="en-US" sz="2800" smtClean="0"/>
            </a:br>
            <a:r>
              <a:rPr lang="en-US" altLang="en-US" sz="2800" smtClean="0"/>
              <a:t>(in this case a helium atom) can be temporarily polarized to allow dispersion force to form.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tendency of an electron cloud to distort is </a:t>
            </a:r>
            <a:br>
              <a:rPr lang="en-US" altLang="en-US" sz="2800" smtClean="0"/>
            </a:br>
            <a:r>
              <a:rPr lang="en-US" altLang="en-US" sz="2800" smtClean="0"/>
              <a:t>called its </a:t>
            </a:r>
            <a:r>
              <a:rPr lang="en-US" altLang="en-US" sz="2800" b="1" smtClean="0"/>
              <a:t>polarizability</a:t>
            </a:r>
            <a:r>
              <a:rPr lang="en-US" altLang="en-US" sz="2800" smtClean="0"/>
              <a:t>.</a:t>
            </a:r>
          </a:p>
        </p:txBody>
      </p:sp>
      <p:pic>
        <p:nvPicPr>
          <p:cNvPr id="9" name="Picture 8" descr="11_04_Figure.jpg"/>
          <p:cNvPicPr>
            <a:picLocks noChangeAspect="1"/>
          </p:cNvPicPr>
          <p:nvPr/>
        </p:nvPicPr>
        <p:blipFill>
          <a:blip r:embed="rId3"/>
          <a:srcRect b="3966"/>
          <a:stretch>
            <a:fillRect/>
          </a:stretch>
        </p:blipFill>
        <p:spPr>
          <a:xfrm>
            <a:off x="1447800" y="3276600"/>
            <a:ext cx="6400800" cy="309981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1371600"/>
          </a:xfrm>
        </p:spPr>
        <p:txBody>
          <a:bodyPr/>
          <a:lstStyle/>
          <a:p>
            <a:r>
              <a:rPr lang="en-US" altLang="en-US" smtClean="0"/>
              <a:t>Factors Which Affect Amount of Dispersion Force in a Molecule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5105400" cy="5181600"/>
          </a:xfrm>
        </p:spPr>
        <p:txBody>
          <a:bodyPr/>
          <a:lstStyle/>
          <a:p>
            <a:r>
              <a:rPr lang="en-US" altLang="en-US" smtClean="0"/>
              <a:t>number of electrons in an atom (more electrons, more dispersion force)</a:t>
            </a:r>
          </a:p>
          <a:p>
            <a:r>
              <a:rPr lang="en-US" altLang="en-US" smtClean="0"/>
              <a:t>size of atom or molecule/molecular weight</a:t>
            </a:r>
          </a:p>
          <a:p>
            <a:r>
              <a:rPr lang="en-US" altLang="en-US" smtClean="0"/>
              <a:t>shape of molecules with similar masses (more compact, less dispersion force)</a:t>
            </a:r>
          </a:p>
        </p:txBody>
      </p:sp>
      <p:pic>
        <p:nvPicPr>
          <p:cNvPr id="5" name="Picture 4" descr="11_06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15000" y="1524000"/>
            <a:ext cx="1905000" cy="492632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Polarizability &amp; Boiling Point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419600" cy="5105400"/>
          </a:xfrm>
        </p:spPr>
        <p:txBody>
          <a:bodyPr/>
          <a:lstStyle/>
          <a:p>
            <a:r>
              <a:rPr lang="en-US" altLang="en-US" dirty="0" smtClean="0"/>
              <a:t>If something is </a:t>
            </a:r>
            <a:r>
              <a:rPr lang="en-US" altLang="en-US" dirty="0" smtClean="0">
                <a:solidFill>
                  <a:srgbClr val="FF0000"/>
                </a:solidFill>
              </a:rPr>
              <a:t>more difficult</a:t>
            </a:r>
            <a:r>
              <a:rPr lang="en-US" altLang="en-US" dirty="0" smtClean="0"/>
              <a:t> </a:t>
            </a:r>
            <a:r>
              <a:rPr lang="en-US" altLang="en-US" dirty="0" smtClean="0"/>
              <a:t>to polarize, it has a </a:t>
            </a:r>
            <a:r>
              <a:rPr lang="en-US" altLang="en-US" i="1" dirty="0" smtClean="0"/>
              <a:t>lower</a:t>
            </a:r>
            <a:r>
              <a:rPr lang="en-US" altLang="en-US" dirty="0" smtClean="0"/>
              <a:t> </a:t>
            </a:r>
            <a:r>
              <a:rPr lang="en-US" altLang="en-US" dirty="0" smtClean="0"/>
              <a:t>boiling point.</a:t>
            </a:r>
          </a:p>
          <a:p>
            <a:r>
              <a:rPr lang="en-US" altLang="en-US" dirty="0" smtClean="0"/>
              <a:t>Remember: This means </a:t>
            </a:r>
            <a:r>
              <a:rPr lang="en-US" altLang="en-US" i="1" dirty="0" smtClean="0"/>
              <a:t>less</a:t>
            </a:r>
            <a:r>
              <a:rPr lang="en-US" altLang="en-US" dirty="0" smtClean="0"/>
              <a:t> intermolecular force (smaller molecule: lower molecular weight, fewer electrons).</a:t>
            </a:r>
          </a:p>
        </p:txBody>
      </p:sp>
      <p:pic>
        <p:nvPicPr>
          <p:cNvPr id="5" name="Picture 4" descr="11_05_Figure.jpg"/>
          <p:cNvPicPr>
            <a:picLocks noChangeAspect="1"/>
          </p:cNvPicPr>
          <p:nvPr/>
        </p:nvPicPr>
        <p:blipFill>
          <a:blip r:embed="rId2"/>
          <a:srcRect b="2989"/>
          <a:stretch>
            <a:fillRect/>
          </a:stretch>
        </p:blipFill>
        <p:spPr>
          <a:xfrm>
            <a:off x="4661530" y="1524000"/>
            <a:ext cx="4347794" cy="3124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States of Matter&amp;quot;&quot;/&gt;&lt;property id=&quot;20307&quot; value=&quot;259&quot;/&gt;&lt;/object&gt;&lt;object type=&quot;3&quot; unique_id=&quot;10005&quot;&gt;&lt;property id=&quot;20148&quot; value=&quot;5&quot;/&gt;&lt;property id=&quot;20300&quot; value=&quot;Slide 3 - &amp;quot;Differences in the States of Matter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Which State of Matter?&amp;quot;&quot;/&gt;&lt;property id=&quot;20307&quot; value=&quot;352&quot;/&gt;&lt;/object&gt;&lt;object type=&quot;3&quot; unique_id=&quot;10007&quot;&gt;&lt;property id=&quot;20148&quot; value=&quot;5&quot;/&gt;&lt;property id=&quot;20300&quot; value=&quot;Slide 5 - &amp;quot;Intermolecular Forces&amp;quot;&quot;/&gt;&lt;property id=&quot;20307&quot; value=&quot;261&quot;/&gt;&lt;/object&gt;&lt;object type=&quot;3&quot; unique_id=&quot;10008&quot;&gt;&lt;property id=&quot;20148&quot; value=&quot;5&quot;/&gt;&lt;property id=&quot;20300&quot; value=&quot;Slide 6 - &amp;quot;Types of Intermolecular Force&amp;quot;&quot;/&gt;&lt;property id=&quot;20307&quot; value=&quot;353&quot;/&gt;&lt;/object&gt;&lt;object type=&quot;3&quot; unique_id=&quot;10009&quot;&gt;&lt;property id=&quot;20148&quot; value=&quot;5&quot;/&gt;&lt;property id=&quot;20300&quot; value=&quot;Slide 7 - &amp;quot;Dispersion Forces&amp;quot;&quot;/&gt;&lt;property id=&quot;20307&quot; value=&quot;268&quot;/&gt;&lt;/object&gt;&lt;object type=&quot;3&quot; unique_id=&quot;10010&quot;&gt;&lt;property id=&quot;20148&quot; value=&quot;5&quot;/&gt;&lt;property id=&quot;20300&quot; value=&quot;Slide 8 - &amp;quot;Factors Which Affect Amount of Dispersion Force in a Molecule&amp;quot;&quot;/&gt;&lt;property id=&quot;20307&quot; value=&quot;354&quot;/&gt;&lt;/object&gt;&lt;object type=&quot;3&quot; unique_id=&quot;10011&quot;&gt;&lt;property id=&quot;20148&quot; value=&quot;5&quot;/&gt;&lt;property id=&quot;20300&quot; value=&quot;Slide 9 - &amp;quot;Polarizability &amp;amp; Boiling Point&amp;quot;&quot;/&gt;&lt;property id=&quot;20307&quot; value=&quot;355&quot;/&gt;&lt;/object&gt;&lt;object type=&quot;3&quot; unique_id=&quot;10012&quot;&gt;&lt;property id=&quot;20148&quot; value=&quot;5&quot;/&gt;&lt;property id=&quot;20300&quot; value=&quot;Slide 10 - &amp;quot;Dipole–Dipole Interactions&amp;quot;&quot;/&gt;&lt;property id=&quot;20307&quot; value=&quot;356&quot;/&gt;&lt;/object&gt;&lt;object type=&quot;3&quot; unique_id=&quot;10013&quot;&gt;&lt;property id=&quot;20148&quot; value=&quot;5&quot;/&gt;&lt;property id=&quot;20300&quot; value=&quot;Slide 11 - &amp;quot;Dipole–Dipole Interactions&amp;quot;&quot;/&gt;&lt;property id=&quot;20307&quot; value=&quot;267&quot;/&gt;&lt;/object&gt;&lt;object type=&quot;3&quot; unique_id=&quot;10014&quot;&gt;&lt;property id=&quot;20148&quot; value=&quot;5&quot;/&gt;&lt;property id=&quot;20300&quot; value=&quot;Slide 12 - &amp;quot;Which Have a Greater Effect: Dipole–Dipole Interactions or Dispersion Forces?&amp;quot;&quot;/&gt;&lt;property id=&quot;20307&quot; value=&quot;275&quot;/&gt;&lt;/object&gt;&lt;object type=&quot;3&quot; unique_id=&quot;10015&quot;&gt;&lt;property id=&quot;20148&quot; value=&quot;5&quot;/&gt;&lt;property id=&quot;20300&quot; value=&quot;Slide 13 - &amp;quot;What Does This Graph Show Us?&amp;quot;&quot;/&gt;&lt;property id=&quot;20307&quot; value=&quot;357&quot;/&gt;&lt;/object&gt;&lt;object type=&quot;3&quot; unique_id=&quot;10016&quot;&gt;&lt;property id=&quot;20148&quot; value=&quot;5&quot;/&gt;&lt;property id=&quot;20300&quot; value=&quot;Slide 14 - &amp;quot;Hydrogen Bonding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What Forms Hydrogen Bonds?&amp;quot;&quot;/&gt;&lt;property id=&quot;20307&quot; value=&quot;358&quot;/&gt;&lt;/object&gt;&lt;object type=&quot;3&quot; unique_id=&quot;10018&quot;&gt;&lt;property id=&quot;20148&quot; value=&quot;5&quot;/&gt;&lt;property id=&quot;20300&quot; value=&quot;Slide 16 - &amp;quot;Ion–Dipole Interactions&amp;quot;&quot;/&gt;&lt;property id=&quot;20307&quot; value=&quot;265&quot;/&gt;&lt;/object&gt;&lt;object type=&quot;3&quot; unique_id=&quot;10019&quot;&gt;&lt;property id=&quot;20148&quot; value=&quot;5&quot;/&gt;&lt;property id=&quot;20300&quot; value=&quot;Slide 17 - &amp;quot;Summarizing Intermolecular Forces&amp;quot;&quot;/&gt;&lt;property id=&quot;20307&quot; value=&quot;279&quot;/&gt;&lt;/object&gt;&lt;object type=&quot;3&quot; unique_id=&quot;10020&quot;&gt;&lt;property id=&quot;20148&quot; value=&quot;5&quot;/&gt;&lt;property id=&quot;20300&quot; value=&quot;Slide 18 - &amp;quot;Liquid Properties Affected by Intermolecular Forces&amp;quot;&quot;/&gt;&lt;property id=&quot;20307&quot; value=&quot;359&quot;/&gt;&lt;/object&gt;&lt;object type=&quot;3&quot; unique_id=&quot;10021&quot;&gt;&lt;property id=&quot;20148&quot; value=&quot;5&quot;/&gt;&lt;property id=&quot;20300&quot; value=&quot;Slide 19 - &amp;quot;Viscosity&amp;quot;&quot;/&gt;&lt;property id=&quot;20307&quot; value=&quot;281&quot;/&gt;&lt;/object&gt;&lt;object type=&quot;3&quot; unique_id=&quot;10022&quot;&gt;&lt;property id=&quot;20148&quot; value=&quot;5&quot;/&gt;&lt;property id=&quot;20300&quot; value=&quot;Slide 20 - &amp;quot;Surface Tension&amp;quot;&quot;/&gt;&lt;property id=&quot;20307&quot; value=&quot;282&quot;/&gt;&lt;/object&gt;&lt;object type=&quot;3&quot; unique_id=&quot;10023&quot;&gt;&lt;property id=&quot;20148&quot; value=&quot;5&quot;/&gt;&lt;property id=&quot;20300&quot; value=&quot;Slide 21 - &amp;quot;Cohesion and Adhesion&amp;quot;&quot;/&gt;&lt;property id=&quot;20307&quot; value=&quot;361&quot;/&gt;&lt;/object&gt;&lt;object type=&quot;3&quot; unique_id=&quot;10024&quot;&gt;&lt;property id=&quot;20148&quot; value=&quot;5&quot;/&gt;&lt;property id=&quot;20300&quot; value=&quot;Slide 22 - &amp;quot;Capillary Action&amp;quot;&quot;/&gt;&lt;property id=&quot;20307&quot; value=&quot;360&quot;/&gt;&lt;/object&gt;&lt;object type=&quot;3&quot; unique_id=&quot;10025&quot;&gt;&lt;property id=&quot;20148&quot; value=&quot;5&quot;/&gt;&lt;property id=&quot;20300&quot; value=&quot;Slide 23 - &amp;quot;Phase Changes&amp;quot;&quot;/&gt;&lt;property id=&quot;20307&quot; value=&quot;283&quot;/&gt;&lt;/object&gt;&lt;object type=&quot;3&quot; unique_id=&quot;10026&quot;&gt;&lt;property id=&quot;20148&quot; value=&quot;5&quot;/&gt;&lt;property id=&quot;20300&quot; value=&quot;Slide 24 - &amp;quot;Energy Change &amp;amp; Change of State&amp;quot;&quot;/&gt;&lt;property id=&quot;20307&quot; value=&quot;284&quot;/&gt;&lt;/object&gt;&lt;object type=&quot;3&quot; unique_id=&quot;10027&quot;&gt;&lt;property id=&quot;20148&quot; value=&quot;5&quot;/&gt;&lt;property id=&quot;20300&quot; value=&quot;Slide 25 - &amp;quot;Heating Curves&amp;quot;&quot;/&gt;&lt;property id=&quot;20307&quot; value=&quot;286&quot;/&gt;&lt;/object&gt;&lt;object type=&quot;3&quot; unique_id=&quot;10028&quot;&gt;&lt;property id=&quot;20148&quot; value=&quot;5&quot;/&gt;&lt;property id=&quot;20300&quot; value=&quot;Slide 26 - &amp;quot;Supercritical Fluids&amp;quot;&quot;/&gt;&lt;property id=&quot;20307&quot; value=&quot;362&quot;/&gt;&lt;/object&gt;&lt;object type=&quot;3&quot; unique_id=&quot;10029&quot;&gt;&lt;property id=&quot;20148&quot; value=&quot;5&quot;/&gt;&lt;property id=&quot;20300&quot; value=&quot;Slide 27 - &amp;quot;Vapor Pressure&amp;quot;&quot;/&gt;&lt;property id=&quot;20307&quot; value=&quot;287&quot;/&gt;&lt;/object&gt;&lt;object type=&quot;3&quot; unique_id=&quot;10030&quot;&gt;&lt;property id=&quot;20148&quot; value=&quot;5&quot;/&gt;&lt;property id=&quot;20300&quot; value=&quot;Slide 28 - &amp;quot;Vapor Pressure&amp;quot;&quot;/&gt;&lt;property id=&quot;20307&quot; value=&quot;288&quot;/&gt;&lt;/object&gt;&lt;object type=&quot;3&quot; unique_id=&quot;10031&quot;&gt;&lt;property id=&quot;20148&quot; value=&quot;5&quot;/&gt;&lt;property id=&quot;20300&quot; value=&quot;Slide 29 - &amp;quot;Vapor Pressure&amp;quot;&quot;/&gt;&lt;property id=&quot;20307&quot; value=&quot;290&quot;/&gt;&lt;/object&gt;&lt;object type=&quot;3&quot; unique_id=&quot;10032&quot;&gt;&lt;property id=&quot;20148&quot; value=&quot;5&quot;/&gt;&lt;property id=&quot;20300&quot; value=&quot;Slide 30 - &amp;quot;Vapor Pressure&amp;quot;&quot;/&gt;&lt;property id=&quot;20307&quot; value=&quot;337&quot;/&gt;&lt;/object&gt;&lt;object type=&quot;3&quot; unique_id=&quot;10033&quot;&gt;&lt;property id=&quot;20148&quot; value=&quot;5&quot;/&gt;&lt;property id=&quot;20300&quot; value=&quot;Slide 31 - &amp;quot;Phase Diagram&amp;quot;&quot;/&gt;&lt;property id=&quot;20307&quot; value=&quot;363&quot;/&gt;&lt;/object&gt;&lt;object type=&quot;3&quot; unique_id=&quot;10034&quot;&gt;&lt;property id=&quot;20148&quot; value=&quot;5&quot;/&gt;&lt;property id=&quot;20300&quot; value=&quot;Slide 32 - &amp;quot;Phase Diagram of Water&amp;quot;&quot;/&gt;&lt;property id=&quot;20307&quot; value=&quot;297&quot;/&gt;&lt;/object&gt;&lt;object type=&quot;3&quot; unique_id=&quot;10035&quot;&gt;&lt;property id=&quot;20148&quot; value=&quot;5&quot;/&gt;&lt;property id=&quot;20300&quot; value=&quot;Slide 33 - &amp;quot;Phase Diagram of Water&amp;quot;&quot;/&gt;&lt;property id=&quot;20307&quot; value=&quot;343&quot;/&gt;&lt;/object&gt;&lt;object type=&quot;3&quot; unique_id=&quot;10036&quot;&gt;&lt;property id=&quot;20148&quot; value=&quot;5&quot;/&gt;&lt;property id=&quot;20300&quot; value=&quot;Slide 34 - &amp;quot;Phase Diagram of Carbon Dioxide&amp;quot;&quot;/&gt;&lt;property id=&quot;20307&quot; value=&quot;299&quot;/&gt;&lt;/object&gt;&lt;object type=&quot;3&quot; unique_id=&quot;10037&quot;&gt;&lt;property id=&quot;20148&quot; value=&quot;5&quot;/&gt;&lt;property id=&quot;20300&quot; value=&quot;Slide 35 - &amp;quot;Liquid Crystals&amp;quot;&quot;/&gt;&lt;property id=&quot;20307&quot; value=&quot;344&quot;/&gt;&lt;/object&gt;&lt;object type=&quot;3&quot; unique_id=&quot;10038&quot;&gt;&lt;property id=&quot;20148&quot; value=&quot;5&quot;/&gt;&lt;property id=&quot;20300&quot; value=&quot;Slide 36 - &amp;quot;Liquid Crystals&amp;quot;&quot;/&gt;&lt;property id=&quot;20307&quot; value=&quot;350&quot;/&gt;&lt;/object&gt;&lt;/object&gt;&lt;object type=&quot;8&quot; unique_id=&quot;100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1179</Words>
  <Application>Microsoft Office PowerPoint</Application>
  <PresentationFormat>On-screen Show (4:3)</PresentationFormat>
  <Paragraphs>150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Arial</vt:lpstr>
      <vt:lpstr>Courier New</vt:lpstr>
      <vt:lpstr>Times New Roman</vt:lpstr>
      <vt:lpstr>Wingdings</vt:lpstr>
      <vt:lpstr>Blank Presentation</vt:lpstr>
      <vt:lpstr>Custom Design</vt:lpstr>
      <vt:lpstr>PowerPoint Presentation</vt:lpstr>
      <vt:lpstr>States of Matter</vt:lpstr>
      <vt:lpstr>Differences in the States of Matter</vt:lpstr>
      <vt:lpstr>Which State of Matter?</vt:lpstr>
      <vt:lpstr>Intermolecular Forces</vt:lpstr>
      <vt:lpstr>Types of Intermolecular Force</vt:lpstr>
      <vt:lpstr>Dispersion Forces</vt:lpstr>
      <vt:lpstr>Factors Which Affect Amount of Dispersion Force in a Molecule</vt:lpstr>
      <vt:lpstr>Polarizability &amp; Boiling Point</vt:lpstr>
      <vt:lpstr>Dipole–Dipole Interactions</vt:lpstr>
      <vt:lpstr>Dipole–Dipole Interactions</vt:lpstr>
      <vt:lpstr>Which Have a Greater Effect: Dipole–Dipole Interactions or Dispersion Forces?</vt:lpstr>
      <vt:lpstr>What Does This Graph Show Us?</vt:lpstr>
      <vt:lpstr>Hydrogen Bonding</vt:lpstr>
      <vt:lpstr>What Forms Hydrogen Bonds?</vt:lpstr>
      <vt:lpstr>Ion–Dipole Interactions</vt:lpstr>
      <vt:lpstr>Summarizing Intermolecular Forces</vt:lpstr>
      <vt:lpstr>Liquid Properties Affected by Intermolecular Forces</vt:lpstr>
      <vt:lpstr>Viscosity 黏滞性</vt:lpstr>
      <vt:lpstr>Surface Tension</vt:lpstr>
      <vt:lpstr>Cohesion and Adhesion粘连</vt:lpstr>
      <vt:lpstr>Capillary Action</vt:lpstr>
      <vt:lpstr>Phase Changes</vt:lpstr>
      <vt:lpstr>Energy Change &amp; Change of State</vt:lpstr>
      <vt:lpstr>Heating Curves</vt:lpstr>
      <vt:lpstr>Supercritical Fluids</vt:lpstr>
      <vt:lpstr>Vapor Pressure</vt:lpstr>
      <vt:lpstr>Vapor Pressure</vt:lpstr>
      <vt:lpstr>Vapor Pressure</vt:lpstr>
      <vt:lpstr>Vapor Pressure</vt:lpstr>
      <vt:lpstr>Phase Diagram</vt:lpstr>
      <vt:lpstr>Phase Diagram of Water</vt:lpstr>
      <vt:lpstr>Phase Diagram of Water</vt:lpstr>
      <vt:lpstr>Phase Diagram of Carbon Dioxide</vt:lpstr>
      <vt:lpstr>Liquid Crystals</vt:lpstr>
      <vt:lpstr>Liquid Crystals</vt:lpstr>
      <vt:lpstr>PowerPoint Presentation</vt:lpstr>
    </vt:vector>
  </TitlesOfParts>
  <Company>St. Charles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 Intermolecular Forces</dc:title>
  <dc:creator>John Bookstaver</dc:creator>
  <cp:lastModifiedBy>梁永波</cp:lastModifiedBy>
  <cp:revision>195</cp:revision>
  <dcterms:created xsi:type="dcterms:W3CDTF">2004-12-14T15:43:20Z</dcterms:created>
  <dcterms:modified xsi:type="dcterms:W3CDTF">2016-10-26T04:01:00Z</dcterms:modified>
</cp:coreProperties>
</file>